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8" r:id="rId1"/>
  </p:sldMasterIdLst>
  <p:notesMasterIdLst>
    <p:notesMasterId r:id="rId14"/>
  </p:notesMasterIdLst>
  <p:sldIdLst>
    <p:sldId id="257" r:id="rId2"/>
    <p:sldId id="261" r:id="rId3"/>
    <p:sldId id="260" r:id="rId4"/>
    <p:sldId id="268" r:id="rId5"/>
    <p:sldId id="263" r:id="rId6"/>
    <p:sldId id="265" r:id="rId7"/>
    <p:sldId id="266" r:id="rId8"/>
    <p:sldId id="267" r:id="rId9"/>
    <p:sldId id="269" r:id="rId10"/>
    <p:sldId id="270" r:id="rId11"/>
    <p:sldId id="264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84825-7FA0-1248-A037-8599CEC376CD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BED05-0611-654F-B5F3-1C9E9DEF0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06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BED05-0611-654F-B5F3-1C9E9DEF0A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6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9F62-BE2A-1846-9296-A7E4ABEA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3B1AC-F318-FB4B-9A6E-4CB6AAF23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C1D8E-E1E1-4B4C-8DD4-CC724990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35985-036F-4542-8E97-57F3BA6BA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CDDAE-76CE-2940-A666-CF862492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EFE8-0BF4-3C4B-B12F-3D340994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E3A07-2142-9B48-8FCF-B8513C13D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582FE-6030-B24A-BABA-4A30B8C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060C7-21BC-4F4F-8E12-107AD954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17EEB-6BC9-3E4B-BD56-B2DA18CD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C1AB9-BF94-E24B-9D5C-7B4B51A96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3F99C-BAB6-CC47-B37B-45648F622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012E6-8032-D941-932B-C1E429A6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8E386-1138-B144-9E4A-E5481BDE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C9FF1-24A5-E243-8627-482328A0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5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992B-5FFD-1242-9D5B-212B5F30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7DE7-82F1-BB4E-8933-8DC30C86D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37813-9660-524D-ABAD-EC6A6C15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7F566-C742-B542-9A8E-9C08FD36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B2CD7-1466-604C-9F05-9035A67A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4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70A2-FBA8-DF46-AF3E-FD64E486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4B677-B571-DA49-AB97-500C62A6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69FA-5D07-5C48-9986-24B4FBF7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B5DE6-642D-DE4F-B11B-F6A8DE28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B393B-74C6-2A42-BB9F-4D1A36E1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9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E0F2-B89F-7244-A146-DD5C84F1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8DBF0-DFAE-3447-A26C-0A330C55A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DC38E-0183-8C4D-A308-343AED1F9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DE924-884F-6546-A2BF-CD81FBB5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CF91E-9B9D-2042-BB04-F113282C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D8FC3-784A-A743-9274-4803F85E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7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0250-1D59-F74B-A42D-B6B5DECE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E1F6F-0139-464C-BF45-987691249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57496-17F1-B54B-8195-6CF851C39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C2889-42AC-964E-9C24-D2C2878B0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6B704-A416-A848-8CF4-EB85F9050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44669-4096-BF42-8881-026DA3C8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C4F64-60D1-704E-B13E-E53F75EC6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428B7-83D5-0B48-8C64-64298618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7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235F-A0C9-3A4B-BFF9-23C9F72F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D1314-2322-214B-BF99-5037F467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E6053-0496-7846-81D5-24D67582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BE774-3C7A-A941-BE9F-3AFE6DA6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3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CF55B-B197-CD48-B80A-86665C7A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C2421-3EF2-894B-B342-D66DC9A5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FA2E5-68D2-1D49-AFC9-F02705E4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AF32-4A92-E048-A1C1-503D1047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28737-FF83-3A4D-8C3D-A38206F76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467F1-CCBD-3A44-B29D-38B58E074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B757A-ADF9-4947-86EC-93F850FD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33CAE-4BC3-5A4D-919F-F3C7D93E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70BFC-1C9F-0C44-A940-01735E34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88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5AD0-37A9-6641-9957-BF23D39C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3743B-19E8-0749-8C92-0894F7EFA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1C491-9B9A-7F4F-85A0-DC69A29C0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0C4F6-6CC8-B341-8D49-E27CA587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815D2-E98C-F54F-A08A-EA84AD5C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69B4C-475C-3040-8911-9018FE56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2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80469-BE92-C64A-A55D-05F1E2E9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BD62A-7352-E849-9AD6-07BABF202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65486-0349-604E-AB84-9BB12C04F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98541-1D25-1D4C-A594-8F695838E12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7F39-7260-6243-9EFA-5D98154AB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9FCA7-3754-404C-95FA-64176FF2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88D64-09CF-DD4E-B066-5EA0D052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23F6-C3D9-C84E-A95E-E8C697851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78162"/>
          </a:xfrm>
        </p:spPr>
        <p:txBody>
          <a:bodyPr>
            <a:normAutofit/>
          </a:bodyPr>
          <a:lstStyle/>
          <a:p>
            <a:r>
              <a:rPr lang="en-US" dirty="0">
                <a:latin typeface="Avenir Medium" panose="02000503020000020003" pitchFamily="2" charset="0"/>
              </a:rPr>
              <a:t>The Varieties of Drug Experience According to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AEFC-1D44-164C-92BA-DAFD2A5C6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5008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venir Medium" panose="02000503020000020003" pitchFamily="2" charset="0"/>
                <a:ea typeface="+mj-ea"/>
                <a:cs typeface="+mj-cs"/>
              </a:rPr>
              <a:t>Tim Meehan</a:t>
            </a:r>
          </a:p>
          <a:p>
            <a:r>
              <a:rPr lang="en-US" sz="2800" dirty="0">
                <a:latin typeface="Avenir Medium" panose="02000503020000020003" pitchFamily="2" charset="0"/>
                <a:ea typeface="+mj-ea"/>
                <a:cs typeface="+mj-cs"/>
              </a:rPr>
              <a:t>8/23/19</a:t>
            </a:r>
          </a:p>
        </p:txBody>
      </p:sp>
    </p:spTree>
    <p:extLst>
      <p:ext uri="{BB962C8B-B14F-4D97-AF65-F5344CB8AC3E}">
        <p14:creationId xmlns:p14="http://schemas.microsoft.com/office/powerpoint/2010/main" val="109700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377FCBF9-9CE0-7646-B87D-DBD9CD2CD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737"/>
            <a:ext cx="9144000" cy="726486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venir Medium" panose="02000503020000020003" pitchFamily="2" charset="0"/>
                <a:ea typeface="+mj-ea"/>
                <a:cs typeface="+mj-cs"/>
              </a:rPr>
              <a:t>Thank you, and be safe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A7535-9914-D34C-8F0A-A6CED74F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525" y="1421181"/>
            <a:ext cx="5984949" cy="44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7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377FCBF9-9CE0-7646-B87D-DBD9CD2CD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480"/>
            <a:ext cx="9144000" cy="7264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ea typeface="+mj-ea"/>
                <a:cs typeface="+mj-cs"/>
              </a:rPr>
              <a:t>Kids These Days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8445CD-9BE6-D949-90BB-3967D1CF9E07}"/>
              </a:ext>
            </a:extLst>
          </p:cNvPr>
          <p:cNvCxnSpPr/>
          <p:nvPr/>
        </p:nvCxnSpPr>
        <p:spPr>
          <a:xfrm>
            <a:off x="6229365" y="2143125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1C1321-8954-D644-9135-4FED72D74EF9}"/>
              </a:ext>
            </a:extLst>
          </p:cNvPr>
          <p:cNvCxnSpPr/>
          <p:nvPr/>
        </p:nvCxnSpPr>
        <p:spPr>
          <a:xfrm>
            <a:off x="6229365" y="5224461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7F6412D-1CB3-3243-95D5-F2C7CE991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84" y="834557"/>
            <a:ext cx="3637547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914E35-9975-2E4A-A119-1A3947C15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31" y="834557"/>
            <a:ext cx="3466652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8DA473-44E5-A447-899F-D5C04C65F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384" y="3829054"/>
            <a:ext cx="3637547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10195-A2BD-F043-A0DF-613F660C6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731" y="3829054"/>
            <a:ext cx="3466652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D291A-0BAB-1741-AF88-7149941B9846}"/>
              </a:ext>
            </a:extLst>
          </p:cNvPr>
          <p:cNvSpPr txBox="1"/>
          <p:nvPr/>
        </p:nvSpPr>
        <p:spPr>
          <a:xfrm>
            <a:off x="171450" y="1450627"/>
            <a:ext cx="19614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School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8F80AC-A130-E24A-B304-9675035590BC}"/>
              </a:ext>
            </a:extLst>
          </p:cNvPr>
          <p:cNvSpPr txBox="1"/>
          <p:nvPr/>
        </p:nvSpPr>
        <p:spPr>
          <a:xfrm>
            <a:off x="171450" y="4508156"/>
            <a:ext cx="19614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Party/Rave</a:t>
            </a:r>
          </a:p>
        </p:txBody>
      </p:sp>
    </p:spTree>
    <p:extLst>
      <p:ext uri="{BB962C8B-B14F-4D97-AF65-F5344CB8AC3E}">
        <p14:creationId xmlns:p14="http://schemas.microsoft.com/office/powerpoint/2010/main" val="1772083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65D3C072-1962-024A-90C0-3679EDACB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96" y="3829054"/>
            <a:ext cx="3637547" cy="2743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2AF8903-F4D3-C14D-873B-0BE46FE30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896" y="820269"/>
            <a:ext cx="3637547" cy="27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FE6135-8CF2-B941-8984-4D41412F3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037" y="820269"/>
            <a:ext cx="3509682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BF1432-02B8-2A4E-B472-E68DF041A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037" y="3829054"/>
            <a:ext cx="3466652" cy="2743200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377FCBF9-9CE0-7646-B87D-DBD9CD2CD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480"/>
            <a:ext cx="9144000" cy="7264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ea typeface="+mj-ea"/>
                <a:cs typeface="+mj-cs"/>
              </a:rPr>
              <a:t>Indoors or Outdoors?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8445CD-9BE6-D949-90BB-3967D1CF9E07}"/>
              </a:ext>
            </a:extLst>
          </p:cNvPr>
          <p:cNvCxnSpPr/>
          <p:nvPr/>
        </p:nvCxnSpPr>
        <p:spPr>
          <a:xfrm>
            <a:off x="6229365" y="2143125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1C1321-8954-D644-9135-4FED72D74EF9}"/>
              </a:ext>
            </a:extLst>
          </p:cNvPr>
          <p:cNvCxnSpPr/>
          <p:nvPr/>
        </p:nvCxnSpPr>
        <p:spPr>
          <a:xfrm>
            <a:off x="6229365" y="5224461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8BFE75D-EB68-A14E-B1AF-CF1840D2A73F}"/>
              </a:ext>
            </a:extLst>
          </p:cNvPr>
          <p:cNvSpPr txBox="1"/>
          <p:nvPr/>
        </p:nvSpPr>
        <p:spPr>
          <a:xfrm>
            <a:off x="271464" y="1450627"/>
            <a:ext cx="20144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49E6CE-5827-A345-BC8B-C62D5240A09F}"/>
              </a:ext>
            </a:extLst>
          </p:cNvPr>
          <p:cNvSpPr txBox="1"/>
          <p:nvPr/>
        </p:nvSpPr>
        <p:spPr>
          <a:xfrm>
            <a:off x="271464" y="4508156"/>
            <a:ext cx="20144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Nature</a:t>
            </a:r>
          </a:p>
        </p:txBody>
      </p:sp>
    </p:spTree>
    <p:extLst>
      <p:ext uri="{BB962C8B-B14F-4D97-AF65-F5344CB8AC3E}">
        <p14:creationId xmlns:p14="http://schemas.microsoft.com/office/powerpoint/2010/main" val="235589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>
            <a:extLst>
              <a:ext uri="{FF2B5EF4-FFF2-40B4-BE49-F238E27FC236}">
                <a16:creationId xmlns:a16="http://schemas.microsoft.com/office/drawing/2014/main" id="{41D95847-753E-4543-8A95-2E5F242FA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0344"/>
            <a:ext cx="9144000" cy="8183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ea typeface="+mj-ea"/>
                <a:cs typeface="+mj-cs"/>
              </a:rPr>
              <a:t>The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50B3E8-0228-7B46-B266-CABEABCCD9E8}"/>
              </a:ext>
            </a:extLst>
          </p:cNvPr>
          <p:cNvGrpSpPr/>
          <p:nvPr/>
        </p:nvGrpSpPr>
        <p:grpSpPr>
          <a:xfrm>
            <a:off x="482011" y="1212110"/>
            <a:ext cx="11227979" cy="829339"/>
            <a:chOff x="570616" y="1212110"/>
            <a:chExt cx="11227979" cy="829339"/>
          </a:xfrm>
        </p:grpSpPr>
        <p:sp>
          <p:nvSpPr>
            <p:cNvPr id="22" name="Pentagon 21">
              <a:extLst>
                <a:ext uri="{FF2B5EF4-FFF2-40B4-BE49-F238E27FC236}">
                  <a16:creationId xmlns:a16="http://schemas.microsoft.com/office/drawing/2014/main" id="{1FAF8562-DEBC-574B-9C4A-898057FDC3ED}"/>
                </a:ext>
              </a:extLst>
            </p:cNvPr>
            <p:cNvSpPr/>
            <p:nvPr/>
          </p:nvSpPr>
          <p:spPr>
            <a:xfrm>
              <a:off x="4384159" y="1212110"/>
              <a:ext cx="3600892" cy="829339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venir Roman" panose="02000503020000020003" pitchFamily="2" charset="0"/>
                </a:rPr>
                <a:t>Preprocessing and Topic Modeling</a:t>
              </a: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6C931082-AA82-F34D-876E-6F308E448383}"/>
                </a:ext>
              </a:extLst>
            </p:cNvPr>
            <p:cNvSpPr/>
            <p:nvPr/>
          </p:nvSpPr>
          <p:spPr>
            <a:xfrm>
              <a:off x="570616" y="1212110"/>
              <a:ext cx="3600892" cy="829339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venir Roman" panose="02000503020000020003" pitchFamily="2" charset="0"/>
                </a:rPr>
                <a:t>Scraping</a:t>
              </a:r>
            </a:p>
          </p:txBody>
        </p:sp>
        <p:sp>
          <p:nvSpPr>
            <p:cNvPr id="28" name="Pentagon 27">
              <a:extLst>
                <a:ext uri="{FF2B5EF4-FFF2-40B4-BE49-F238E27FC236}">
                  <a16:creationId xmlns:a16="http://schemas.microsoft.com/office/drawing/2014/main" id="{A3EAF722-2DA9-F042-8CFD-7122603F3BDB}"/>
                </a:ext>
              </a:extLst>
            </p:cNvPr>
            <p:cNvSpPr/>
            <p:nvPr/>
          </p:nvSpPr>
          <p:spPr>
            <a:xfrm>
              <a:off x="8197703" y="1212110"/>
              <a:ext cx="3600892" cy="829339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venir Roman" panose="02000503020000020003" pitchFamily="2" charset="0"/>
                </a:rPr>
                <a:t>Analysis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326A11-9B3B-784F-9DD0-465844E4F152}"/>
              </a:ext>
            </a:extLst>
          </p:cNvPr>
          <p:cNvSpPr txBox="1"/>
          <p:nvPr/>
        </p:nvSpPr>
        <p:spPr>
          <a:xfrm>
            <a:off x="482011" y="2224859"/>
            <a:ext cx="3324445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Subjective reports of drug experiences from </a:t>
            </a:r>
            <a:r>
              <a:rPr lang="en-US" sz="2400" dirty="0" err="1">
                <a:latin typeface="Avenir Roman" panose="02000503020000020003" pitchFamily="2" charset="0"/>
              </a:rPr>
              <a:t>erowid.org</a:t>
            </a:r>
            <a:endParaRPr lang="en-US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~8,000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15 drugs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02B3-AEFC-A241-B61E-2A376AFCC66F}"/>
              </a:ext>
            </a:extLst>
          </p:cNvPr>
          <p:cNvSpPr txBox="1"/>
          <p:nvPr/>
        </p:nvSpPr>
        <p:spPr>
          <a:xfrm>
            <a:off x="4295554" y="2224859"/>
            <a:ext cx="325001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Extensive </a:t>
            </a:r>
            <a:r>
              <a:rPr lang="en-US" sz="2400" dirty="0" err="1">
                <a:latin typeface="Avenir Roman" panose="02000503020000020003" pitchFamily="2" charset="0"/>
              </a:rPr>
              <a:t>stopword</a:t>
            </a:r>
            <a:r>
              <a:rPr lang="en-US" sz="2400" dirty="0">
                <a:latin typeface="Avenir Roman" panose="02000503020000020003" pitchFamily="2" charset="0"/>
              </a:rPr>
              <a:t> removal, tokenization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TF-IDF </a:t>
            </a:r>
            <a:r>
              <a:rPr lang="en-US" sz="2400" dirty="0">
                <a:latin typeface="Avenir Roman" panose="02000503020000020003" pitchFamily="2" charset="0"/>
                <a:sym typeface="Wingdings" pitchFamily="2" charset="2"/>
              </a:rPr>
              <a:t> NMF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Extracted 20 topics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DF211B-23E2-4540-89DC-9F1C239704CA}"/>
              </a:ext>
            </a:extLst>
          </p:cNvPr>
          <p:cNvSpPr txBox="1"/>
          <p:nvPr/>
        </p:nvSpPr>
        <p:spPr>
          <a:xfrm>
            <a:off x="8109097" y="2224859"/>
            <a:ext cx="3374066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Examine strength of topics across drugs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  <a:sym typeface="Wingdings" pitchFamily="2" charset="2"/>
              </a:rPr>
              <a:t>Sentiment analysis: polarity across drugs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venir Roman" panose="02000503020000020003" pitchFamily="2" charset="0"/>
              </a:rPr>
              <a:t>What types of experiences are associated with different drugs?</a:t>
            </a:r>
          </a:p>
        </p:txBody>
      </p:sp>
    </p:spTree>
    <p:extLst>
      <p:ext uri="{BB962C8B-B14F-4D97-AF65-F5344CB8AC3E}">
        <p14:creationId xmlns:p14="http://schemas.microsoft.com/office/powerpoint/2010/main" val="311470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>
            <a:extLst>
              <a:ext uri="{FF2B5EF4-FFF2-40B4-BE49-F238E27FC236}">
                <a16:creationId xmlns:a16="http://schemas.microsoft.com/office/drawing/2014/main" id="{41D95847-753E-4543-8A95-2E5F242FA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0344"/>
            <a:ext cx="9144000" cy="7264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ea typeface="+mj-ea"/>
                <a:cs typeface="+mj-cs"/>
              </a:rPr>
              <a:t>Drugs Overview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BDD863-C6D9-DA45-B476-961081A7BBAF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0" y="927203"/>
            <a:ext cx="10014362" cy="5093815"/>
            <a:chOff x="538534" y="835498"/>
            <a:chExt cx="10970723" cy="558026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4DA3A28-0199-714A-A557-835996683388}"/>
                </a:ext>
              </a:extLst>
            </p:cNvPr>
            <p:cNvGrpSpPr/>
            <p:nvPr/>
          </p:nvGrpSpPr>
          <p:grpSpPr>
            <a:xfrm>
              <a:off x="538534" y="835498"/>
              <a:ext cx="10753054" cy="1849002"/>
              <a:chOff x="538534" y="864074"/>
              <a:chExt cx="10753054" cy="1849002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5F6692A-2C29-2C4F-80A3-6955E5C32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5169" y="1341476"/>
                <a:ext cx="2061148" cy="13716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75E3DE6-6C7F-3F4F-BA2A-154B3708F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9988" y="1341476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C96A03-7CAC-DA46-BE3A-F7B759F0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8924" y="1341476"/>
                <a:ext cx="1402492" cy="13716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B52FA7A-E78A-CB4D-8ABD-830ABBD4A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900" y="1341476"/>
                <a:ext cx="1174044" cy="13716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E337508-3E60-4A47-B9F9-CACA386DA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0247" y="1341476"/>
                <a:ext cx="2061148" cy="13716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D33C74-44D7-0C4D-93CD-A0FDED53C2FA}"/>
                  </a:ext>
                </a:extLst>
              </p:cNvPr>
              <p:cNvSpPr txBox="1"/>
              <p:nvPr/>
            </p:nvSpPr>
            <p:spPr>
              <a:xfrm>
                <a:off x="538534" y="864074"/>
                <a:ext cx="13099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venir Roman" panose="02000503020000020003" pitchFamily="2" charset="0"/>
                  </a:rPr>
                  <a:t>Cocaine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B594EC1-92A4-3740-87C4-ADD2D9A2B299}"/>
                  </a:ext>
                </a:extLst>
              </p:cNvPr>
              <p:cNvSpPr txBox="1"/>
              <p:nvPr/>
            </p:nvSpPr>
            <p:spPr>
              <a:xfrm>
                <a:off x="2279835" y="864074"/>
                <a:ext cx="20819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2400">
                    <a:latin typeface="Avenir Roman" panose="02000503020000020003" pitchFamily="2" charset="0"/>
                  </a:defRPr>
                </a:lvl1pPr>
              </a:lstStyle>
              <a:p>
                <a:r>
                  <a:rPr lang="en-US" dirty="0"/>
                  <a:t>Amphetamines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5797F2B-304B-6248-BCA2-E5717BEB309B}"/>
                  </a:ext>
                </a:extLst>
              </p:cNvPr>
              <p:cNvSpPr txBox="1"/>
              <p:nvPr/>
            </p:nvSpPr>
            <p:spPr>
              <a:xfrm>
                <a:off x="4475601" y="864074"/>
                <a:ext cx="2688923" cy="50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2400">
                    <a:latin typeface="Avenir Roman" panose="02000503020000020003" pitchFamily="2" charset="0"/>
                  </a:defRPr>
                </a:lvl1pPr>
              </a:lstStyle>
              <a:p>
                <a:r>
                  <a:rPr lang="en-US" dirty="0"/>
                  <a:t>MDMA (Ecstasy)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E60782-2EF8-7E40-892C-50F351B22604}"/>
                  </a:ext>
                </a:extLst>
              </p:cNvPr>
              <p:cNvSpPr txBox="1"/>
              <p:nvPr/>
            </p:nvSpPr>
            <p:spPr>
              <a:xfrm>
                <a:off x="7373890" y="864074"/>
                <a:ext cx="18931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2400">
                    <a:latin typeface="Avenir Roman" panose="02000503020000020003" pitchFamily="2" charset="0"/>
                  </a:defRPr>
                </a:lvl1pPr>
              </a:lstStyle>
              <a:p>
                <a:r>
                  <a:rPr lang="en-US" dirty="0"/>
                  <a:t>Nitrous Oxide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A6358-E69A-B84A-AF1B-FB5787539586}"/>
                  </a:ext>
                </a:extLst>
              </p:cNvPr>
              <p:cNvSpPr txBox="1"/>
              <p:nvPr/>
            </p:nvSpPr>
            <p:spPr>
              <a:xfrm>
                <a:off x="9963540" y="864074"/>
                <a:ext cx="12779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Opioids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AF30858-ADE8-B14E-8BDE-2F46C329AC39}"/>
                </a:ext>
              </a:extLst>
            </p:cNvPr>
            <p:cNvGrpSpPr/>
            <p:nvPr/>
          </p:nvGrpSpPr>
          <p:grpSpPr>
            <a:xfrm>
              <a:off x="1966573" y="2705580"/>
              <a:ext cx="7916688" cy="1811580"/>
              <a:chOff x="1966573" y="2701702"/>
              <a:chExt cx="7916688" cy="181158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5F0BF8B-32B5-AF44-BC37-4144B6095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1085" y="3141682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510FC64-67B5-044F-9356-F1C328239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4829" y="3141682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F5735F8-F6F2-5D41-A7D0-A85A3DE5F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6573" y="3141682"/>
                <a:ext cx="2133600" cy="13716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A129336-B768-CC44-AB5F-17C1530D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37341" y="3141682"/>
                <a:ext cx="1645920" cy="13716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014484-EF38-CF45-B4B0-FB2538E4A203}"/>
                  </a:ext>
                </a:extLst>
              </p:cNvPr>
              <p:cNvSpPr txBox="1"/>
              <p:nvPr/>
            </p:nvSpPr>
            <p:spPr>
              <a:xfrm>
                <a:off x="2373577" y="2701702"/>
                <a:ext cx="14574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Cannabis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F1F5947-18A0-F545-8E2C-DFF04B5C93E8}"/>
                  </a:ext>
                </a:extLst>
              </p:cNvPr>
              <p:cNvSpPr txBox="1"/>
              <p:nvPr/>
            </p:nvSpPr>
            <p:spPr>
              <a:xfrm>
                <a:off x="4418640" y="2701702"/>
                <a:ext cx="1801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Mushrooms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A06D0A-4387-5143-887A-787E3F754C3F}"/>
                  </a:ext>
                </a:extLst>
              </p:cNvPr>
              <p:cNvSpPr txBox="1"/>
              <p:nvPr/>
            </p:nvSpPr>
            <p:spPr>
              <a:xfrm>
                <a:off x="6755510" y="2701702"/>
                <a:ext cx="737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LSD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C9BFF8-F68E-384C-8427-EE5742E62B56}"/>
                  </a:ext>
                </a:extLst>
              </p:cNvPr>
              <p:cNvSpPr txBox="1"/>
              <p:nvPr/>
            </p:nvSpPr>
            <p:spPr>
              <a:xfrm>
                <a:off x="8540254" y="2701702"/>
                <a:ext cx="11512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Peyote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A596572-6DA8-774B-B11C-E94ADE072BE9}"/>
                </a:ext>
              </a:extLst>
            </p:cNvPr>
            <p:cNvGrpSpPr/>
            <p:nvPr/>
          </p:nvGrpSpPr>
          <p:grpSpPr>
            <a:xfrm>
              <a:off x="757231" y="4538240"/>
              <a:ext cx="10752026" cy="1877527"/>
              <a:chOff x="757231" y="4509664"/>
              <a:chExt cx="10752026" cy="187752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52D3768-0BD5-7248-9B12-D05EBC9AF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0199" y="5015591"/>
                <a:ext cx="1377723" cy="13716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7370EE4-D96B-2843-982B-9D64F1616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0456" y="5015591"/>
                <a:ext cx="979714" cy="13716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4544EEA-C8FB-6943-A4EC-13AB096C4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7231" y="5015591"/>
                <a:ext cx="1132819" cy="13716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5EADE0-5B85-2E49-B825-31E3A2DE4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37657" y="5015591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59632D5-5B8B-1E4B-BBEB-FF93377A6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2511" r="26686"/>
              <a:stretch/>
            </p:blipFill>
            <p:spPr>
              <a:xfrm>
                <a:off x="8405579" y="5015591"/>
                <a:ext cx="1244326" cy="13716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E3D13C9-0C2F-4845-ADA4-94E7893A9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62296" y="5015591"/>
                <a:ext cx="1831157" cy="13716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F9F0D0-2F96-C145-98AA-58BAD216AA48}"/>
                  </a:ext>
                </a:extLst>
              </p:cNvPr>
              <p:cNvSpPr txBox="1"/>
              <p:nvPr/>
            </p:nvSpPr>
            <p:spPr>
              <a:xfrm>
                <a:off x="854258" y="4509664"/>
                <a:ext cx="867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DMT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CB6243A-4B34-3240-8707-DFFAD89D04B4}"/>
                  </a:ext>
                </a:extLst>
              </p:cNvPr>
              <p:cNvSpPr txBox="1"/>
              <p:nvPr/>
            </p:nvSpPr>
            <p:spPr>
              <a:xfrm>
                <a:off x="2474611" y="4509664"/>
                <a:ext cx="1731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Belladonna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D9F897-BEA3-F446-9518-C60D1980B020}"/>
                  </a:ext>
                </a:extLst>
              </p:cNvPr>
              <p:cNvSpPr txBox="1"/>
              <p:nvPr/>
            </p:nvSpPr>
            <p:spPr>
              <a:xfrm>
                <a:off x="4651376" y="4509664"/>
                <a:ext cx="11224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Datura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C95885-2FEB-6044-B8B7-CAA93C0AA9BD}"/>
                  </a:ext>
                </a:extLst>
              </p:cNvPr>
              <p:cNvSpPr txBox="1"/>
              <p:nvPr/>
            </p:nvSpPr>
            <p:spPr>
              <a:xfrm>
                <a:off x="6510787" y="4509664"/>
                <a:ext cx="9733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Salvia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4D2B354-5BBD-D842-AEE0-CBF70210F557}"/>
                  </a:ext>
                </a:extLst>
              </p:cNvPr>
              <p:cNvSpPr txBox="1"/>
              <p:nvPr/>
            </p:nvSpPr>
            <p:spPr>
              <a:xfrm>
                <a:off x="8238170" y="4509664"/>
                <a:ext cx="1499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Ketamine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8611B3-6C3E-F94C-BB38-0BD8326188E9}"/>
                  </a:ext>
                </a:extLst>
              </p:cNvPr>
              <p:cNvSpPr txBox="1"/>
              <p:nvPr/>
            </p:nvSpPr>
            <p:spPr>
              <a:xfrm>
                <a:off x="10385840" y="4509664"/>
                <a:ext cx="766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PCP</a:t>
                </a: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195B082-2A36-1443-BE0E-78EF9753D7B3}"/>
              </a:ext>
            </a:extLst>
          </p:cNvPr>
          <p:cNvSpPr txBox="1"/>
          <p:nvPr/>
        </p:nvSpPr>
        <p:spPr>
          <a:xfrm>
            <a:off x="55656" y="1348623"/>
            <a:ext cx="140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Less </a:t>
            </a:r>
          </a:p>
          <a:p>
            <a:pPr algn="ctr"/>
            <a:r>
              <a:rPr lang="en-US" sz="2400" dirty="0"/>
              <a:t>Mind-Bending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FD74A9-2A30-E74C-A8B5-B2F0D87EF9C2}"/>
              </a:ext>
            </a:extLst>
          </p:cNvPr>
          <p:cNvSpPr txBox="1"/>
          <p:nvPr/>
        </p:nvSpPr>
        <p:spPr>
          <a:xfrm>
            <a:off x="55656" y="3087591"/>
            <a:ext cx="140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Sure </a:t>
            </a:r>
          </a:p>
          <a:p>
            <a:pPr algn="ctr"/>
            <a:r>
              <a:rPr lang="en-US" sz="2400" dirty="0"/>
              <a:t>Mind-Bending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8145A9-C6CA-7340-8D15-0C253ADC7F4E}"/>
              </a:ext>
            </a:extLst>
          </p:cNvPr>
          <p:cNvSpPr txBox="1"/>
          <p:nvPr/>
        </p:nvSpPr>
        <p:spPr>
          <a:xfrm>
            <a:off x="42532" y="4979502"/>
            <a:ext cx="140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Mind-</a:t>
            </a:r>
          </a:p>
          <a:p>
            <a:pPr algn="ctr"/>
            <a:r>
              <a:rPr lang="en-US" sz="2400" dirty="0"/>
              <a:t>Exploding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621B8AE-7D06-5643-9547-DBE6BBFA8DEF}"/>
              </a:ext>
            </a:extLst>
          </p:cNvPr>
          <p:cNvCxnSpPr>
            <a:stCxn id="63" idx="2"/>
            <a:endCxn id="65" idx="0"/>
          </p:cNvCxnSpPr>
          <p:nvPr/>
        </p:nvCxnSpPr>
        <p:spPr>
          <a:xfrm>
            <a:off x="759177" y="2548952"/>
            <a:ext cx="0" cy="538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3B50C3-4686-304C-B3D9-02C5484B9C93}"/>
              </a:ext>
            </a:extLst>
          </p:cNvPr>
          <p:cNvCxnSpPr/>
          <p:nvPr/>
        </p:nvCxnSpPr>
        <p:spPr>
          <a:xfrm>
            <a:off x="745723" y="4431557"/>
            <a:ext cx="0" cy="538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4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>
            <a:extLst>
              <a:ext uri="{FF2B5EF4-FFF2-40B4-BE49-F238E27FC236}">
                <a16:creationId xmlns:a16="http://schemas.microsoft.com/office/drawing/2014/main" id="{41D95847-753E-4543-8A95-2E5F242FA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0344"/>
            <a:ext cx="9144000" cy="8183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ea typeface="+mj-ea"/>
                <a:cs typeface="+mj-cs"/>
              </a:rPr>
              <a:t>Topic Overview: Topics of Topics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5BF31E-8EE3-CA45-A292-A7D91B9B3128}"/>
              </a:ext>
            </a:extLst>
          </p:cNvPr>
          <p:cNvGrpSpPr/>
          <p:nvPr/>
        </p:nvGrpSpPr>
        <p:grpSpPr>
          <a:xfrm>
            <a:off x="421647" y="940976"/>
            <a:ext cx="11348706" cy="5716548"/>
            <a:chOff x="421647" y="940976"/>
            <a:chExt cx="11348706" cy="57165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BADA6B-78DB-7140-AA7B-7E1F487AC2A3}"/>
                </a:ext>
              </a:extLst>
            </p:cNvPr>
            <p:cNvSpPr txBox="1"/>
            <p:nvPr/>
          </p:nvSpPr>
          <p:spPr>
            <a:xfrm>
              <a:off x="421647" y="940976"/>
              <a:ext cx="3576306" cy="23083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u="sng" dirty="0">
                  <a:latin typeface="Avenir Roman" panose="02000503020000020003" pitchFamily="2" charset="0"/>
                </a:rPr>
                <a:t>Drug Type</a:t>
              </a:r>
            </a:p>
            <a:p>
              <a:pPr algn="ctr"/>
              <a:endParaRPr lang="en-US" dirty="0">
                <a:latin typeface="Avenir Blac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Opioids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Salvia/DMT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Nitrous Oxide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Ingestion (e.g. mushrooms)</a:t>
              </a: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D6192E-24FE-894A-99E8-E67790C6D152}"/>
                </a:ext>
              </a:extLst>
            </p:cNvPr>
            <p:cNvSpPr txBox="1"/>
            <p:nvPr/>
          </p:nvSpPr>
          <p:spPr>
            <a:xfrm>
              <a:off x="4196095" y="940976"/>
              <a:ext cx="3688058" cy="323165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u="sng" dirty="0">
                  <a:latin typeface="Avenir Roman" panose="02000503020000020003" pitchFamily="2" charset="0"/>
                </a:rPr>
                <a:t>Setting/Environment</a:t>
              </a:r>
            </a:p>
            <a:p>
              <a:pPr algn="ctr"/>
              <a:endParaRPr lang="en-US" dirty="0">
                <a:latin typeface="Avenir Blac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House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Nature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Party/Rave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School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Festival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Nighttime</a:t>
              </a:r>
            </a:p>
            <a:p>
              <a:pPr algn="ctr"/>
              <a:r>
                <a:rPr lang="en-US" dirty="0">
                  <a:latin typeface="Avenir Roman" panose="02000503020000020003" pitchFamily="2" charset="0"/>
                </a:rPr>
                <a:t>Driving (yes, driving)</a:t>
              </a: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4EFF7E-A526-2340-8238-14E65D55E49B}"/>
                </a:ext>
              </a:extLst>
            </p:cNvPr>
            <p:cNvSpPr txBox="1"/>
            <p:nvPr/>
          </p:nvSpPr>
          <p:spPr>
            <a:xfrm>
              <a:off x="8194047" y="940976"/>
              <a:ext cx="3576306" cy="227754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u="sng" dirty="0">
                  <a:latin typeface="Avenir Roman" panose="02000503020000020003" pitchFamily="2" charset="0"/>
                </a:rPr>
                <a:t>Relationships</a:t>
              </a:r>
            </a:p>
            <a:p>
              <a:pPr algn="ctr"/>
              <a:endParaRPr lang="en-US" dirty="0">
                <a:latin typeface="Avenir Blac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Boyfriend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Girlfriend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Family</a:t>
              </a: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AAC7C-9EC8-4F4A-808F-C808610D9A05}"/>
                </a:ext>
              </a:extLst>
            </p:cNvPr>
            <p:cNvSpPr txBox="1"/>
            <p:nvPr/>
          </p:nvSpPr>
          <p:spPr>
            <a:xfrm>
              <a:off x="421647" y="4172630"/>
              <a:ext cx="3576306" cy="196977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u="sng" dirty="0">
                  <a:latin typeface="Avenir Roman" panose="02000503020000020003" pitchFamily="2" charset="0"/>
                </a:rPr>
                <a:t>Sensations</a:t>
              </a: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Euphoria/Body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Visuals/Hallucinations</a:t>
              </a: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FF6EA0-6BAE-C94B-BC23-91D3F8D6F170}"/>
                </a:ext>
              </a:extLst>
            </p:cNvPr>
            <p:cNvSpPr txBox="1"/>
            <p:nvPr/>
          </p:nvSpPr>
          <p:spPr>
            <a:xfrm>
              <a:off x="8194047" y="4172630"/>
              <a:ext cx="3576306" cy="196977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u="sng" dirty="0">
                  <a:latin typeface="Avenir Roman" panose="02000503020000020003" pitchFamily="2" charset="0"/>
                </a:rPr>
                <a:t>Weird/Bad Times</a:t>
              </a:r>
            </a:p>
            <a:p>
              <a:pPr algn="ctr"/>
              <a:endParaRPr lang="en-US" dirty="0">
                <a:latin typeface="Avenir Blac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Weirdness</a:t>
              </a: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Panic</a:t>
              </a: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77CF11-1B87-6448-8C8D-D8C0062880CD}"/>
                </a:ext>
              </a:extLst>
            </p:cNvPr>
            <p:cNvSpPr txBox="1"/>
            <p:nvPr/>
          </p:nvSpPr>
          <p:spPr>
            <a:xfrm>
              <a:off x="4307847" y="4172630"/>
              <a:ext cx="3576306" cy="166199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u="sng" dirty="0">
                  <a:latin typeface="Avenir Roman" panose="02000503020000020003" pitchFamily="2" charset="0"/>
                </a:rPr>
                <a:t>Transcendence</a:t>
              </a:r>
            </a:p>
            <a:p>
              <a:pPr algn="ctr"/>
              <a:endParaRPr lang="en-US" dirty="0">
                <a:latin typeface="Avenir Blac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Roman" panose="02000503020000020003" pitchFamily="2" charset="0"/>
                </a:rPr>
                <a:t>Existential</a:t>
              </a:r>
            </a:p>
            <a:p>
              <a:pPr algn="ctr"/>
              <a:r>
                <a:rPr lang="en-US" dirty="0">
                  <a:latin typeface="Avenir Roman" panose="02000503020000020003" pitchFamily="2" charset="0"/>
                </a:rPr>
                <a:t>Spiritual</a:t>
              </a:r>
            </a:p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E739AC-3CA4-D14D-935D-A2585B70B50A}"/>
                </a:ext>
              </a:extLst>
            </p:cNvPr>
            <p:cNvCxnSpPr/>
            <p:nvPr/>
          </p:nvCxnSpPr>
          <p:spPr>
            <a:xfrm>
              <a:off x="3886200" y="1381125"/>
              <a:ext cx="0" cy="5276399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2EB7CE-CF70-2C48-867D-F91DC77D49C2}"/>
                </a:ext>
              </a:extLst>
            </p:cNvPr>
            <p:cNvCxnSpPr/>
            <p:nvPr/>
          </p:nvCxnSpPr>
          <p:spPr>
            <a:xfrm>
              <a:off x="8194047" y="1381125"/>
              <a:ext cx="0" cy="5276399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3700F1C-3FD2-D845-8FC5-3C9F26C646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4689" y="3985988"/>
              <a:ext cx="991530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205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377FCBF9-9CE0-7646-B87D-DBD9CD2CD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480"/>
            <a:ext cx="9144000" cy="7264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ea typeface="+mj-ea"/>
                <a:cs typeface="+mj-cs"/>
              </a:rPr>
              <a:t>Sensations: Bodily vs Hallucinations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8445CD-9BE6-D949-90BB-3967D1CF9E07}"/>
              </a:ext>
            </a:extLst>
          </p:cNvPr>
          <p:cNvCxnSpPr/>
          <p:nvPr/>
        </p:nvCxnSpPr>
        <p:spPr>
          <a:xfrm>
            <a:off x="6229365" y="2143125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1C1321-8954-D644-9135-4FED72D74EF9}"/>
              </a:ext>
            </a:extLst>
          </p:cNvPr>
          <p:cNvCxnSpPr/>
          <p:nvPr/>
        </p:nvCxnSpPr>
        <p:spPr>
          <a:xfrm>
            <a:off x="6229365" y="5224461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2AFEF13-21A8-E844-A508-1B2718B5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52" y="834557"/>
            <a:ext cx="3466652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D8933-A765-0B44-9870-C26ABE0D5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84" y="3829054"/>
            <a:ext cx="3637547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4A0E0-CE7F-9241-B91D-67D08699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52" y="3829054"/>
            <a:ext cx="3601122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A3A9D7-E5B0-0945-A897-EAE6ED007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383" y="834557"/>
            <a:ext cx="3637547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7A5D2A-6624-D140-9E19-D7692CEAA81F}"/>
              </a:ext>
            </a:extLst>
          </p:cNvPr>
          <p:cNvSpPr txBox="1"/>
          <p:nvPr/>
        </p:nvSpPr>
        <p:spPr>
          <a:xfrm>
            <a:off x="171450" y="1450627"/>
            <a:ext cx="21259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Euphoria/</a:t>
            </a: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Body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D35264-1340-6A46-A75C-0FB651C1E892}"/>
              </a:ext>
            </a:extLst>
          </p:cNvPr>
          <p:cNvSpPr txBox="1"/>
          <p:nvPr/>
        </p:nvSpPr>
        <p:spPr>
          <a:xfrm>
            <a:off x="171450" y="4508156"/>
            <a:ext cx="21259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Visuals/</a:t>
            </a: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Hallucination</a:t>
            </a:r>
          </a:p>
        </p:txBody>
      </p:sp>
    </p:spTree>
    <p:extLst>
      <p:ext uri="{BB962C8B-B14F-4D97-AF65-F5344CB8AC3E}">
        <p14:creationId xmlns:p14="http://schemas.microsoft.com/office/powerpoint/2010/main" val="86540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377FCBF9-9CE0-7646-B87D-DBD9CD2CD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480"/>
            <a:ext cx="9144000" cy="7264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ea typeface="+mj-ea"/>
                <a:cs typeface="+mj-cs"/>
              </a:rPr>
              <a:t>Transcendence: Existential vs Spiritual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8445CD-9BE6-D949-90BB-3967D1CF9E07}"/>
              </a:ext>
            </a:extLst>
          </p:cNvPr>
          <p:cNvCxnSpPr/>
          <p:nvPr/>
        </p:nvCxnSpPr>
        <p:spPr>
          <a:xfrm>
            <a:off x="6229365" y="2143125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1C1321-8954-D644-9135-4FED72D74EF9}"/>
              </a:ext>
            </a:extLst>
          </p:cNvPr>
          <p:cNvCxnSpPr/>
          <p:nvPr/>
        </p:nvCxnSpPr>
        <p:spPr>
          <a:xfrm>
            <a:off x="6229365" y="5224461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42DE5A-17EA-FB4A-9BD4-920C56D78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83" y="834557"/>
            <a:ext cx="363754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29DA2-7886-9B48-8A98-89228FD34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31" y="834557"/>
            <a:ext cx="3466652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9AF42-00AA-4846-B165-A67226AA2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382" y="3829054"/>
            <a:ext cx="3637547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41D047-CFE8-DB4A-B58E-3D5022919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731" y="3829054"/>
            <a:ext cx="3466652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72D222-8F1A-CC48-A2F3-2129E60CE3C5}"/>
              </a:ext>
            </a:extLst>
          </p:cNvPr>
          <p:cNvSpPr txBox="1"/>
          <p:nvPr/>
        </p:nvSpPr>
        <p:spPr>
          <a:xfrm>
            <a:off x="171450" y="1450627"/>
            <a:ext cx="21259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Existential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20895A-B345-F949-878E-7D7541F0914A}"/>
              </a:ext>
            </a:extLst>
          </p:cNvPr>
          <p:cNvSpPr txBox="1"/>
          <p:nvPr/>
        </p:nvSpPr>
        <p:spPr>
          <a:xfrm>
            <a:off x="171450" y="4508156"/>
            <a:ext cx="2125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Spiritual</a:t>
            </a:r>
          </a:p>
        </p:txBody>
      </p:sp>
    </p:spTree>
    <p:extLst>
      <p:ext uri="{BB962C8B-B14F-4D97-AF65-F5344CB8AC3E}">
        <p14:creationId xmlns:p14="http://schemas.microsoft.com/office/powerpoint/2010/main" val="420739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377FCBF9-9CE0-7646-B87D-DBD9CD2CD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480"/>
            <a:ext cx="9144000" cy="7264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ea typeface="+mj-ea"/>
                <a:cs typeface="+mj-cs"/>
              </a:rPr>
              <a:t>Shit Is Fucked and I’m Dying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8445CD-9BE6-D949-90BB-3967D1CF9E07}"/>
              </a:ext>
            </a:extLst>
          </p:cNvPr>
          <p:cNvCxnSpPr/>
          <p:nvPr/>
        </p:nvCxnSpPr>
        <p:spPr>
          <a:xfrm>
            <a:off x="6229365" y="2143125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1C1321-8954-D644-9135-4FED72D74EF9}"/>
              </a:ext>
            </a:extLst>
          </p:cNvPr>
          <p:cNvCxnSpPr/>
          <p:nvPr/>
        </p:nvCxnSpPr>
        <p:spPr>
          <a:xfrm>
            <a:off x="6229365" y="5224461"/>
            <a:ext cx="7572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B982E8-2983-4D43-9BDB-E6BCFA7B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82" y="834557"/>
            <a:ext cx="3637547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722E94-8C34-FF48-B680-C5F77FE6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31" y="834557"/>
            <a:ext cx="3466652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B3AA6-4C87-C848-AD9E-7CBCB37EB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624" y="3829054"/>
            <a:ext cx="3637547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BA72A9-A40B-0747-BE0E-A03377FDA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731" y="3829054"/>
            <a:ext cx="3466652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7ADAE0-76EC-074A-A5B9-2B8F76811755}"/>
              </a:ext>
            </a:extLst>
          </p:cNvPr>
          <p:cNvSpPr txBox="1"/>
          <p:nvPr/>
        </p:nvSpPr>
        <p:spPr>
          <a:xfrm>
            <a:off x="171450" y="1450627"/>
            <a:ext cx="21259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Weirdness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C52178-05E4-1D49-940E-870741507933}"/>
              </a:ext>
            </a:extLst>
          </p:cNvPr>
          <p:cNvSpPr txBox="1"/>
          <p:nvPr/>
        </p:nvSpPr>
        <p:spPr>
          <a:xfrm>
            <a:off x="171450" y="4508156"/>
            <a:ext cx="2125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u="sng" dirty="0">
                <a:latin typeface="Avenir Roman" panose="02000503020000020003" pitchFamily="2" charset="0"/>
              </a:rPr>
              <a:t>Topic</a:t>
            </a:r>
            <a:r>
              <a:rPr lang="en-US" sz="2600" dirty="0">
                <a:latin typeface="Avenir Roman" panose="02000503020000020003" pitchFamily="2" charset="0"/>
              </a:rPr>
              <a:t>:</a:t>
            </a:r>
          </a:p>
          <a:p>
            <a:pPr algn="ctr"/>
            <a:endParaRPr lang="en-US" sz="2600" dirty="0">
              <a:latin typeface="Avenir Roman" panose="02000503020000020003" pitchFamily="2" charset="0"/>
            </a:endParaRPr>
          </a:p>
          <a:p>
            <a:pPr algn="ctr"/>
            <a:r>
              <a:rPr lang="en-US" sz="2600" dirty="0">
                <a:latin typeface="Avenir Roman" panose="02000503020000020003" pitchFamily="2" charset="0"/>
              </a:rPr>
              <a:t>Panic</a:t>
            </a:r>
          </a:p>
        </p:txBody>
      </p:sp>
    </p:spTree>
    <p:extLst>
      <p:ext uri="{BB962C8B-B14F-4D97-AF65-F5344CB8AC3E}">
        <p14:creationId xmlns:p14="http://schemas.microsoft.com/office/powerpoint/2010/main" val="209675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377FCBF9-9CE0-7646-B87D-DBD9CD2CD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480"/>
            <a:ext cx="9144000" cy="7264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ea typeface="+mj-ea"/>
                <a:cs typeface="+mj-cs"/>
              </a:rPr>
              <a:t>Sentiment Analysis: Experience Polarity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47403-1DE7-8C43-B8CD-EEEA2921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7" y="2286000"/>
            <a:ext cx="53106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2DD55-05E5-0640-B119-1770764A5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14500"/>
            <a:ext cx="5888451" cy="4572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D287CD2D-D69A-754F-9A2B-AE0C077A424A}"/>
              </a:ext>
            </a:extLst>
          </p:cNvPr>
          <p:cNvSpPr txBox="1">
            <a:spLocks/>
          </p:cNvSpPr>
          <p:nvPr/>
        </p:nvSpPr>
        <p:spPr>
          <a:xfrm>
            <a:off x="315289" y="1134266"/>
            <a:ext cx="5371274" cy="115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venir Roman" panose="02000503020000020003" pitchFamily="2" charset="0"/>
                <a:ea typeface="+mj-ea"/>
                <a:cs typeface="+mj-cs"/>
              </a:rPr>
              <a:t>Polarity by Experience Type</a:t>
            </a:r>
          </a:p>
          <a:p>
            <a:r>
              <a:rPr lang="en-US" sz="2800" dirty="0">
                <a:latin typeface="Avenir Roman" panose="02000503020000020003" pitchFamily="2" charset="0"/>
                <a:ea typeface="+mj-ea"/>
                <a:cs typeface="+mj-cs"/>
              </a:rPr>
              <a:t>(categories from website)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307FA66-B26F-B74F-BB63-6216ED18B997}"/>
              </a:ext>
            </a:extLst>
          </p:cNvPr>
          <p:cNvSpPr txBox="1">
            <a:spLocks/>
          </p:cNvSpPr>
          <p:nvPr/>
        </p:nvSpPr>
        <p:spPr>
          <a:xfrm>
            <a:off x="6354588" y="1134267"/>
            <a:ext cx="5371274" cy="726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venir Roman" panose="02000503020000020003" pitchFamily="2" charset="0"/>
                <a:ea typeface="+mj-ea"/>
                <a:cs typeface="+mj-cs"/>
              </a:rPr>
              <a:t>Polarity by Drug</a:t>
            </a:r>
          </a:p>
        </p:txBody>
      </p:sp>
    </p:spTree>
    <p:extLst>
      <p:ext uri="{BB962C8B-B14F-4D97-AF65-F5344CB8AC3E}">
        <p14:creationId xmlns:p14="http://schemas.microsoft.com/office/powerpoint/2010/main" val="6009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377FCBF9-9CE0-7646-B87D-DBD9CD2CD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480"/>
            <a:ext cx="9144000" cy="726486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venir Medium" panose="02000503020000020003" pitchFamily="2" charset="0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F5B9F-BF55-554D-B56B-46F0E375DEC4}"/>
              </a:ext>
            </a:extLst>
          </p:cNvPr>
          <p:cNvSpPr txBox="1"/>
          <p:nvPr/>
        </p:nvSpPr>
        <p:spPr>
          <a:xfrm>
            <a:off x="893135" y="1105786"/>
            <a:ext cx="10334846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Roman" panose="02000503020000020003" pitchFamily="2" charset="0"/>
              </a:rPr>
              <a:t>NLP can reveal meaningful themes with regard to drug experiences and particular drugs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venir Roman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Roman" panose="02000503020000020003" pitchFamily="2" charset="0"/>
              </a:rPr>
              <a:t>Prescriptions: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Roman" panose="02000503020000020003" pitchFamily="2" charset="0"/>
              </a:rPr>
              <a:t>Try mushrooms, peyote, DMT, LSD if you want to hallucinate and/or meet God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venir Roman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Roman" panose="02000503020000020003" pitchFamily="2" charset="0"/>
              </a:rPr>
              <a:t>For a positive experience, try ecstasy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venir Roman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Roman" panose="02000503020000020003" pitchFamily="2" charset="0"/>
              </a:rPr>
              <a:t>Maybe steer clear of the mind-exploders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venir Roman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Roman" panose="02000503020000020003" pitchFamily="2" charset="0"/>
              </a:rPr>
              <a:t>Obvious disclaimer: do not take my advice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venir Roman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venir Roman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venir Roman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3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2319</TotalTime>
  <Words>291</Words>
  <Application>Microsoft Macintosh PowerPoint</Application>
  <PresentationFormat>Widescreen</PresentationFormat>
  <Paragraphs>133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Black</vt:lpstr>
      <vt:lpstr>Avenir Medium</vt:lpstr>
      <vt:lpstr>Avenir Roman</vt:lpstr>
      <vt:lpstr>Calibri</vt:lpstr>
      <vt:lpstr>Calibri Light</vt:lpstr>
      <vt:lpstr>Wingdings</vt:lpstr>
      <vt:lpstr>Office Theme</vt:lpstr>
      <vt:lpstr>The Varieties of Drug Experience According to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Meehan</dc:creator>
  <cp:lastModifiedBy>Timothy Meehan</cp:lastModifiedBy>
  <cp:revision>91</cp:revision>
  <dcterms:created xsi:type="dcterms:W3CDTF">2019-08-22T02:15:55Z</dcterms:created>
  <dcterms:modified xsi:type="dcterms:W3CDTF">2019-08-23T16:55:53Z</dcterms:modified>
</cp:coreProperties>
</file>